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10"/>
  </p:notesMasterIdLst>
  <p:sldIdLst>
    <p:sldId id="269" r:id="rId2"/>
    <p:sldId id="257" r:id="rId3"/>
    <p:sldId id="258" r:id="rId4"/>
    <p:sldId id="264" r:id="rId5"/>
    <p:sldId id="265" r:id="rId6"/>
    <p:sldId id="266" r:id="rId7"/>
    <p:sldId id="259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&#1085;&#1072;%202021%20&#1075;&#1086;&#1076;\&#1055;&#1088;&#1077;&#1079;&#1077;&#1085;&#1090;&#1072;&#1094;&#1080;&#1103;%20&#1079;&#1072;%203%20&#1082;&#1074;&#1072;&#1088;&#1090;&#1072;&#1083;%202021%20%20&#1075;&#1086;&#1076;\&#1055;&#1088;&#1077;&#1079;&#1077;&#1085;&#1090;&#1072;&#1094;&#1080;&#1103;%20&#1042;&#1050;%20&#1079;&#1072;%203%20&#1082;&#1074;&#1072;&#1088;&#1090;&#1072;&#1083;%202021%20&#1075;&#1086;&#1076;&#1072;%20-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&#1085;&#1072;%202021%20&#1075;&#1086;&#1076;\&#1055;&#1088;&#1077;&#1079;&#1077;&#1085;&#1090;&#1072;&#1094;&#1080;&#1103;%20&#1079;&#1072;%203%20&#1082;&#1074;&#1072;&#1088;&#1090;&#1072;&#1083;%202021%20%20&#1075;&#1086;&#1076;\&#1055;&#1088;&#1077;&#1079;&#1077;&#1085;&#1090;&#1072;&#1094;&#1080;&#1103;%20&#1042;&#1050;%20&#1079;&#1072;%203%20&#1082;&#1074;&#1072;&#1088;&#1090;&#1072;&#1083;%202021%20&#1075;&#1086;&#1076;&#1072;%20-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'ст-ра  дохода за 9 месяцев 2019'!$A$2</c:f>
              <c:strCache>
                <c:ptCount val="1"/>
                <c:pt idx="0">
                  <c:v>Налоговые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8.3333333333333384E-3"/>
                  <c:y val="3.7037037037037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4.62962962962963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'ст-ра  дохода за 9 месяцев 2019'!$B$1:$C$1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'ст-ра  дохода за 9 месяцев 2019'!$B$2:$C$2</c:f>
              <c:numCache>
                <c:formatCode>General</c:formatCode>
                <c:ptCount val="2"/>
                <c:pt idx="0">
                  <c:v>15084.2</c:v>
                </c:pt>
                <c:pt idx="1">
                  <c:v>13334.5</c:v>
                </c:pt>
              </c:numCache>
            </c:numRef>
          </c:val>
        </c:ser>
        <c:ser>
          <c:idx val="1"/>
          <c:order val="1"/>
          <c:tx>
            <c:strRef>
              <c:f>'ст-ра  дохода за 9 месяцев 2019'!$A$3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.1"/>
                  <c:y val="-4.62962962962963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833333333333336"/>
                  <c:y val="-1.8518518518518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'ст-ра  дохода за 9 месяцев 2019'!$B$1:$C$1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'ст-ра  дохода за 9 месяцев 2019'!$B$3:$C$3</c:f>
              <c:numCache>
                <c:formatCode>General</c:formatCode>
                <c:ptCount val="2"/>
                <c:pt idx="0">
                  <c:v>650</c:v>
                </c:pt>
                <c:pt idx="1">
                  <c:v>256.2</c:v>
                </c:pt>
              </c:numCache>
            </c:numRef>
          </c:val>
        </c:ser>
        <c:ser>
          <c:idx val="2"/>
          <c:order val="2"/>
          <c:tx>
            <c:strRef>
              <c:f>'ст-ра  дохода за 9 месяцев 2019'!$A$4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1.111111111111112E-2"/>
                  <c:y val="-6.018518518518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'ст-ра  дохода за 9 месяцев 2019'!$B$1:$C$1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'ст-ра  дохода за 9 месяцев 2019'!$B$4:$C$4</c:f>
              <c:numCache>
                <c:formatCode>0.0</c:formatCode>
                <c:ptCount val="2"/>
                <c:pt idx="0">
                  <c:v>92177</c:v>
                </c:pt>
                <c:pt idx="1">
                  <c:v>78501.3</c:v>
                </c:pt>
              </c:numCache>
            </c:numRef>
          </c:val>
        </c:ser>
        <c:ser>
          <c:idx val="3"/>
          <c:order val="3"/>
          <c:tx>
            <c:strRef>
              <c:f>'ст-ра  дохода за 9 месяцев 2019'!$A$5</c:f>
              <c:strCache>
                <c:ptCount val="1"/>
              </c:strCache>
            </c:strRef>
          </c:tx>
          <c:invertIfNegative val="0"/>
          <c:cat>
            <c:strRef>
              <c:f>'ст-ра  дохода за 9 месяцев 2019'!$B$1:$C$1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'ст-ра  дохода за 9 месяцев 2019'!$B$5:$C$5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6571184"/>
        <c:axId val="126571744"/>
        <c:axId val="0"/>
      </c:bar3DChart>
      <c:catAx>
        <c:axId val="126571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6571744"/>
        <c:crosses val="autoZero"/>
        <c:auto val="1"/>
        <c:lblAlgn val="ctr"/>
        <c:lblOffset val="100"/>
        <c:noMultiLvlLbl val="0"/>
      </c:catAx>
      <c:valAx>
        <c:axId val="126571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5711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delete val="1"/>
      </c:legendEntry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'структура расходов '!$A$6:$A$15</c:f>
              <c:strCache>
                <c:ptCount val="10"/>
                <c:pt idx="0">
                  <c:v>Общегосударственные расходы </c:v>
                </c:pt>
                <c:pt idx="1">
                  <c:v>Другие общегосударственные расходы </c:v>
                </c:pt>
                <c:pt idx="2">
                  <c:v>Национальная оборона </c:v>
                </c:pt>
                <c:pt idx="3">
                  <c:v>Национальная экономика </c:v>
                </c:pt>
                <c:pt idx="4">
                  <c:v>Национальная безопасность правохранительная деятельность  </c:v>
                </c:pt>
                <c:pt idx="5">
                  <c:v>Жилищно-коммунальное хозяйство </c:v>
                </c:pt>
                <c:pt idx="6">
                  <c:v>Охрана окружающей среды</c:v>
                </c:pt>
                <c:pt idx="7">
                  <c:v>Культура, кинематография </c:v>
                </c:pt>
                <c:pt idx="8">
                  <c:v>Физическая культура и спорт </c:v>
                </c:pt>
                <c:pt idx="9">
                  <c:v>Социальная политика </c:v>
                </c:pt>
              </c:strCache>
            </c:strRef>
          </c:cat>
          <c:val>
            <c:numRef>
              <c:f>'структура расходов '!$B$6:$B$15</c:f>
              <c:numCache>
                <c:formatCode>#,##0.00</c:formatCode>
                <c:ptCount val="10"/>
                <c:pt idx="0">
                  <c:v>12017.6</c:v>
                </c:pt>
                <c:pt idx="1">
                  <c:v>2100.8000000000002</c:v>
                </c:pt>
                <c:pt idx="2">
                  <c:v>521.9</c:v>
                </c:pt>
                <c:pt idx="3">
                  <c:v>2009.6</c:v>
                </c:pt>
                <c:pt idx="4">
                  <c:v>53</c:v>
                </c:pt>
                <c:pt idx="5">
                  <c:v>68373.100000000006</c:v>
                </c:pt>
                <c:pt idx="6">
                  <c:v>1.7</c:v>
                </c:pt>
                <c:pt idx="7">
                  <c:v>6679.1</c:v>
                </c:pt>
                <c:pt idx="8">
                  <c:v>35</c:v>
                </c:pt>
                <c:pt idx="9">
                  <c:v>45.5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FBA6F-50E3-4D1E-8126-640A992A4E2B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2C094-B456-44E5-9DF3-F5E37DB6E1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37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C094-B456-44E5-9DF3-F5E37DB6E1A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44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lbuh\Music\Desktop\Таня\стела Верхнеказымский\SAM_1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33123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27584" y="188640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бюджета  сельского поселения Верхнеказымский за 9 месяцев 2021 года 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Glbuh\Music\Desktop\Таня\стела Верхнеказымский\SAM_19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3573016"/>
            <a:ext cx="4248472" cy="3096344"/>
          </a:xfrm>
          <a:prstGeom prst="rect">
            <a:avLst/>
          </a:prstGeom>
          <a:noFill/>
        </p:spPr>
      </p:pic>
      <p:pic>
        <p:nvPicPr>
          <p:cNvPr id="3" name="Picture 5" descr="C:\Users\Glbuh\Music\Desktop\Таня\стела Верхнеказымский\20130821_1107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573016"/>
            <a:ext cx="4464496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147248" cy="6048672"/>
          </a:xfrm>
        </p:spPr>
        <p:txBody>
          <a:bodyPr>
            <a:normAutofit/>
          </a:bodyPr>
          <a:lstStyle/>
          <a:p>
            <a:pPr marL="452628" indent="-342900"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Сельское поселение Верхнеказымский в соответствии с Законом Ханты-Мансийского автономного округа – Югры от 25 ноября 2004 года № 63-оз «О статусе и границах муниципальных образований Ханты-Мансийского автономного округа – Югры» является муниципальным образованием Ханты-Мансийского автономного округа – Югры наделенным статусом сельского поселения.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        Формирование бюджета сельского поселения Верхнеказымский  осуществлялось в соответствии с Бюджетным кодексом Российской Федерации от 31 июля 1998 года    № 145-ФЗ, приказом Министерства финансов Российской Федерации от 01 июля 2013 года № 65н «Об утверждении Указаний о порядке применения бюджетной классификации Российской Федерации», Уставом сельского поселения Верхнеказымский, решением Совета депутатов  сельского поселения Верхнеказымский от 20 ноября 2008 года № 6 «Об утверждении Положения об отдельных вопросах организации и осуществлении бюджетного процесса в сельском поселения Верхнеказымский», </a:t>
            </a:r>
            <a:r>
              <a:rPr lang="ru-RU" sz="1500" dirty="0" smtClean="0"/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постановление администрации сельского поселения Верхнеказымский  от 26 ноября 2021  года № 112 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 утверждении отчета о исполнении бюджета сельского поселения Верхнеказымский за 9 месяцев 2021 года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864096"/>
          </a:xfrm>
        </p:spPr>
        <p:txBody>
          <a:bodyPr>
            <a:noAutofit/>
          </a:bodyPr>
          <a:lstStyle/>
          <a:p>
            <a:pPr algn="ctr"/>
            <a:r>
              <a:rPr lang="ru-RU" sz="21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доходов  сельского поселения Верхнеказымский за             9 месяцев 2021 года  (тыс. руб.) </a:t>
            </a:r>
            <a:endParaRPr lang="ru-RU" sz="21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1043608" y="1052736"/>
          <a:ext cx="784887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100811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доходов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сельского 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2021 года 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1595920"/>
              </p:ext>
            </p:extLst>
          </p:nvPr>
        </p:nvGraphicFramePr>
        <p:xfrm>
          <a:off x="251520" y="1196750"/>
          <a:ext cx="8640960" cy="548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1109"/>
                <a:gridCol w="2137012"/>
                <a:gridCol w="2322839"/>
              </a:tblGrid>
              <a:tr h="65581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2021 года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 года 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5819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физических лиц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13107,5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11624,2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491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1626,2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1143,4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6956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имущество, в том числе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153,3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5819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89,3</a:t>
                      </a: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475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5638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</a:t>
                      </a:r>
                    </a:p>
                  </a:txBody>
                  <a:tcPr/>
                </a:tc>
              </a:tr>
              <a:tr h="525859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3015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налоговые доходы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15084,2</a:t>
                      </a:r>
                      <a:endParaRPr lang="ru-RU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12955,10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983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38152" cy="100811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неналоговых доходов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за 9 месяцев 2021 года 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981331"/>
              </p:ext>
            </p:extLst>
          </p:nvPr>
        </p:nvGraphicFramePr>
        <p:xfrm>
          <a:off x="539552" y="1268759"/>
          <a:ext cx="8280920" cy="5184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8978"/>
                <a:gridCol w="2404049"/>
                <a:gridCol w="2047893"/>
              </a:tblGrid>
              <a:tr h="90034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2021 года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2021 года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63421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от использования имущества, находящегося в государственной собственности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19419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компенсации затрат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бюджетов сельских поселений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30037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7135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неналоговые доходы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256,2</a:t>
                      </a:r>
                    </a:p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753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безвозмездных поступлений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за 9 месяцев 2021 года 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23528" y="908721"/>
          <a:ext cx="8568951" cy="5717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1976"/>
                <a:gridCol w="2364232"/>
                <a:gridCol w="2462743"/>
              </a:tblGrid>
              <a:tr h="52930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2021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2021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</a:tr>
              <a:tr h="93395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других бюджетов бюджетной системы Российской Федерации,                </a:t>
                      </a:r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числе: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92177,1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78501,3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714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выравнивание бюджетной обеспеченности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7953,8</a:t>
                      </a:r>
                    </a:p>
                    <a:p>
                      <a:pPr algn="ctr" fontAlgn="t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6363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714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субсидии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26508,6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19723,6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0272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первичного воинского учета на территориях, где отсутствуют военные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комиссариаты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466,5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310,3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0272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местным бюджетам на выполнение передаваемых полномочий субъектов Российской Федерации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0272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на государственную регистрацию актов гражданского состояния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0272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трансферты, передаваемые бюджетам сельских поселений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11211,9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11211,9</a:t>
                      </a:r>
                    </a:p>
                  </a:txBody>
                  <a:tcPr marL="9525" marR="9525" marT="9525" marB="0"/>
                </a:tc>
              </a:tr>
              <a:tr h="4714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безвозмездные поступления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82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расходов по основным мероприятиям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муниципальной программы                                         "Реализация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полномочий органов местного самоуправления на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2017-2023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годы"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сельского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поселения Верхнеказымский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9 месяцев 2021 года</a:t>
            </a:r>
            <a:b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683568" y="764704"/>
          <a:ext cx="8064895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Glbuh\Music\Desktop\Таня\стела Верхнеказымский\_MGL6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712968" cy="61926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47664" y="908720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4748</TotalTime>
  <Words>341</Words>
  <Application>Microsoft Office PowerPoint</Application>
  <PresentationFormat>Экран (4:3)</PresentationFormat>
  <Paragraphs>101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Презентация PowerPoint</vt:lpstr>
      <vt:lpstr>Презентация PowerPoint</vt:lpstr>
      <vt:lpstr>Структура доходов  сельского поселения Верхнеказымский за             9 месяцев 2021 года  (тыс. руб.) </vt:lpstr>
      <vt:lpstr>Исполнение  налоговых доходов бюджета сельского  поселения Верхнеказымский за 9 месяцев 2021 года </vt:lpstr>
      <vt:lpstr>Состав неналоговых доходов бюджета сельского поселения Верхнеказымский за 9 месяцев 2021 года </vt:lpstr>
      <vt:lpstr>Состав безвозмездных поступлений  сельского поселения Верхнеказымский за 9 месяцев 2021 года  </vt:lpstr>
      <vt:lpstr>Исполнение  расходов по основным мероприятиям муниципальной программы                                         "Реализация полномочий органов местного самоуправления на 2017-2023 годы"                          сельского поселения Верхнеказымский за 9 месяцев 2021 года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Glbuh</dc:creator>
  <cp:lastModifiedBy>User</cp:lastModifiedBy>
  <cp:revision>204</cp:revision>
  <dcterms:created xsi:type="dcterms:W3CDTF">2015-06-08T04:38:35Z</dcterms:created>
  <dcterms:modified xsi:type="dcterms:W3CDTF">2021-12-07T06:08:59Z</dcterms:modified>
</cp:coreProperties>
</file>